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"/>
  </p:handoutMasterIdLst>
  <p:sldIdLst>
    <p:sldId id="256" r:id="rId3"/>
    <p:sldId id="260" r:id="rId4"/>
    <p:sldId id="257" r:id="rId6"/>
    <p:sldId id="258" r:id="rId7"/>
    <p:sldId id="263" r:id="rId8"/>
    <p:sldId id="262" r:id="rId9"/>
    <p:sldId id="273" r:id="rId10"/>
    <p:sldId id="271" r:id="rId11"/>
    <p:sldId id="272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901700"/>
            <a:ext cx="9144000" cy="3672840"/>
          </a:xfrm>
        </p:spPr>
        <p:txBody>
          <a:bodyPr/>
          <a:p>
            <a:r>
              <a:rPr lang="en-US" altLang="en-US" sz="6000"/>
              <a:t>Reinforcement Learning in Airsim for Autonomous Driving</a:t>
            </a:r>
            <a:endParaRPr lang="en-US" altLang="en-US" sz="6000"/>
          </a:p>
        </p:txBody>
      </p:sp>
      <p:sp>
        <p:nvSpPr>
          <p:cNvPr id="4" name="Subtitle 2"/>
          <p:cNvSpPr>
            <a:spLocks noGrp="true"/>
          </p:cNvSpPr>
          <p:nvPr/>
        </p:nvSpPr>
        <p:spPr>
          <a:xfrm>
            <a:off x="97155" y="6337935"/>
            <a:ext cx="9144000" cy="381000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/>
              <a:t>Presented By: Nachiket Patel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119063"/>
            <a:ext cx="10972800" cy="1143000"/>
          </a:xfrm>
        </p:spPr>
        <p:txBody>
          <a:bodyPr/>
          <a:p>
            <a:r>
              <a:rPr lang="en-US" altLang="en-US"/>
              <a:t>Motivation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09600" y="1617345"/>
            <a:ext cx="10972800" cy="4646930"/>
          </a:xfrm>
        </p:spPr>
        <p:txBody>
          <a:bodyPr/>
          <a:p>
            <a:pPr lvl="0"/>
            <a:r>
              <a:rPr lang="en-US" altLang="en-US" sz="2400"/>
              <a:t>Autonomous driving is becoming more prevelent</a:t>
            </a:r>
            <a:endParaRPr lang="en-US" altLang="en-US" sz="2400"/>
          </a:p>
          <a:p>
            <a:pPr lvl="0"/>
            <a:endParaRPr lang="en-US" altLang="en-US" sz="2400"/>
          </a:p>
          <a:p>
            <a:pPr lvl="0"/>
            <a:r>
              <a:rPr lang="en-US" altLang="en-US" sz="2400"/>
              <a:t>Experiment with implementing on a virtual environment to understand the difficulties of reinforcement learning</a:t>
            </a:r>
            <a:endParaRPr lang="en-US" altLang="en-US" sz="2400"/>
          </a:p>
          <a:p>
            <a:pPr lvl="0"/>
            <a:endParaRPr lang="en-US" altLang="en-US" sz="2400"/>
          </a:p>
          <a:p>
            <a:pPr lvl="0"/>
            <a:r>
              <a:rPr lang="en-US" altLang="en-US" sz="2400"/>
              <a:t>Self driving cars are cool !</a:t>
            </a: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146368"/>
            <a:ext cx="10972800" cy="1143000"/>
          </a:xfrm>
        </p:spPr>
        <p:txBody>
          <a:bodyPr/>
          <a:p>
            <a:r>
              <a:rPr lang="en-US" altLang="en-US"/>
              <a:t>Project Outline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09600" y="1436370"/>
            <a:ext cx="10972800" cy="5155565"/>
          </a:xfrm>
        </p:spPr>
        <p:txBody>
          <a:bodyPr/>
          <a:p>
            <a:r>
              <a:rPr lang="en-US" altLang="en-US" sz="2400"/>
              <a:t>Implement a reinforcement learning agent to operate in Airsim virtual environment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Utilize vitual sensors in the environment</a:t>
            </a:r>
            <a:endParaRPr lang="en-US" altLang="en-US" sz="2100"/>
          </a:p>
          <a:p>
            <a:endParaRPr lang="en-US" altLang="en-US" sz="2400"/>
          </a:p>
          <a:p>
            <a:r>
              <a:rPr lang="en-US" altLang="en-US" sz="2400"/>
              <a:t>Utilize a Deep Q Network for reinforcement learning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Experiment with different cost functions to improve on baseline</a:t>
            </a:r>
            <a:endParaRPr lang="en-US" altLang="en-US" sz="2400"/>
          </a:p>
          <a:p>
            <a:endParaRPr lang="en-US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119063"/>
            <a:ext cx="10972800" cy="1143000"/>
          </a:xfrm>
        </p:spPr>
        <p:txBody>
          <a:bodyPr/>
          <a:p>
            <a:r>
              <a:rPr lang="en-US" altLang="en-US"/>
              <a:t>What is Airsim?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09600" y="1182370"/>
            <a:ext cx="5469890" cy="5081905"/>
          </a:xfrm>
        </p:spPr>
        <p:txBody>
          <a:bodyPr/>
          <a:p>
            <a:pPr lvl="0"/>
            <a:r>
              <a:rPr lang="en-US" altLang="en-US" sz="2400"/>
              <a:t>Microsofts virtual environment for training cars and drones</a:t>
            </a:r>
            <a:endParaRPr lang="en-US" altLang="en-US" sz="2400"/>
          </a:p>
          <a:p>
            <a:pPr lvl="0"/>
            <a:endParaRPr lang="en-US" altLang="en-US" sz="2400"/>
          </a:p>
          <a:p>
            <a:pPr lvl="0"/>
            <a:r>
              <a:rPr lang="en-US" altLang="en-US" sz="2400"/>
              <a:t>Built on the Unity game engine</a:t>
            </a:r>
            <a:endParaRPr lang="en-US" altLang="en-US" sz="2400"/>
          </a:p>
          <a:p>
            <a:pPr lvl="0"/>
            <a:endParaRPr lang="en-US" altLang="en-US" sz="2400"/>
          </a:p>
          <a:p>
            <a:pPr lvl="0"/>
            <a:r>
              <a:rPr lang="en-US" altLang="en-US" sz="2400"/>
              <a:t>Allows the user to define their own ground truth</a:t>
            </a:r>
            <a:endParaRPr lang="en-US" altLang="en-US" sz="2400"/>
          </a:p>
          <a:p>
            <a:pPr lvl="0"/>
            <a:endParaRPr lang="en-US" altLang="en-US" sz="2400"/>
          </a:p>
          <a:p>
            <a:pPr lvl="0"/>
            <a:r>
              <a:rPr lang="en-US" altLang="en-US" sz="2400"/>
              <a:t>Provides simulation of real life sensors to collect data and train agents</a:t>
            </a:r>
            <a:endParaRPr lang="en-US" altLang="en-US" sz="1835"/>
          </a:p>
        </p:txBody>
      </p:sp>
      <p:pic>
        <p:nvPicPr>
          <p:cNvPr id="4" name="Picture 3" descr="neighbourhoodBirdsEyeView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79490" y="2220595"/>
            <a:ext cx="5650865" cy="32296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119063"/>
            <a:ext cx="10972800" cy="1143000"/>
          </a:xfrm>
        </p:spPr>
        <p:txBody>
          <a:bodyPr/>
          <a:p>
            <a:r>
              <a:rPr lang="en-US" altLang="en-US"/>
              <a:t>Design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09600" y="1263015"/>
            <a:ext cx="6761480" cy="5217795"/>
          </a:xfrm>
        </p:spPr>
        <p:txBody>
          <a:bodyPr/>
          <a:p>
            <a:pPr lvl="0"/>
            <a:r>
              <a:rPr lang="en-US" altLang="en-US" sz="1815"/>
              <a:t>A neighbourhood environment was select as the training ground</a:t>
            </a:r>
            <a:endParaRPr lang="en-US" altLang="en-US" sz="1815"/>
          </a:p>
          <a:p>
            <a:pPr lvl="0"/>
            <a:endParaRPr lang="en-US" altLang="en-US" sz="1815"/>
          </a:p>
          <a:p>
            <a:pPr lvl="0"/>
            <a:r>
              <a:rPr lang="en-US" altLang="en-US" sz="1815"/>
              <a:t>Discrete set of actions the agent could perform</a:t>
            </a:r>
            <a:endParaRPr lang="en-US" altLang="en-US" sz="1815"/>
          </a:p>
          <a:p>
            <a:pPr lvl="1"/>
            <a:r>
              <a:rPr lang="en-US" altLang="en-US" sz="1580"/>
              <a:t>Steering percentage</a:t>
            </a:r>
            <a:endParaRPr lang="en-US" altLang="en-US" sz="1580"/>
          </a:p>
          <a:p>
            <a:pPr lvl="2"/>
            <a:r>
              <a:rPr lang="en-US" altLang="en-US" sz="1350"/>
              <a:t>±0.00, ±6.25, ±12.50, ±18.75, ±25.00, ±31.25, ±37.75, ±43.75, ±50</a:t>
            </a:r>
            <a:endParaRPr lang="en-US" altLang="en-US" sz="1350"/>
          </a:p>
          <a:p>
            <a:pPr lvl="1"/>
            <a:r>
              <a:rPr lang="en-US" altLang="en-US" sz="1575"/>
              <a:t>Accelerator </a:t>
            </a:r>
            <a:r>
              <a:rPr lang="en-US" altLang="en-US" sz="1575">
                <a:sym typeface="+mn-ea"/>
              </a:rPr>
              <a:t>percentage</a:t>
            </a:r>
            <a:endParaRPr lang="en-US" altLang="en-US" sz="1575"/>
          </a:p>
          <a:p>
            <a:pPr lvl="2"/>
            <a:r>
              <a:rPr lang="en-US" altLang="en-US" sz="1350"/>
              <a:t>12.50, 25.00, 37.50, 50.00, 62.50, 75.00, 87.50, 100.00</a:t>
            </a:r>
            <a:endParaRPr lang="en-US" altLang="en-US" sz="1350"/>
          </a:p>
          <a:p>
            <a:pPr lvl="1"/>
            <a:r>
              <a:rPr lang="en-US" altLang="en-US" sz="1575"/>
              <a:t>Brea</a:t>
            </a:r>
            <a:r>
              <a:rPr lang="" altLang="en-US" sz="1575"/>
              <a:t>k</a:t>
            </a:r>
            <a:r>
              <a:rPr lang="en-US" altLang="en-US" sz="1575"/>
              <a:t> </a:t>
            </a:r>
            <a:r>
              <a:rPr lang="en-US" altLang="en-US" sz="1575">
                <a:sym typeface="+mn-ea"/>
              </a:rPr>
              <a:t>percentage</a:t>
            </a:r>
            <a:endParaRPr lang="en-US" altLang="en-US" sz="1575"/>
          </a:p>
          <a:p>
            <a:pPr lvl="2"/>
            <a:r>
              <a:rPr lang="en-US" altLang="en-US" sz="1350"/>
              <a:t>0, 100</a:t>
            </a:r>
            <a:endParaRPr lang="en-US" altLang="en-US" sz="1350"/>
          </a:p>
          <a:p>
            <a:pPr lvl="2"/>
            <a:endParaRPr lang="en-US" altLang="en-US" sz="1350"/>
          </a:p>
          <a:p>
            <a:pPr lvl="0"/>
            <a:r>
              <a:rPr lang="en-US" altLang="en-US" sz="1800"/>
              <a:t>Use virtual sensors to acquire information about the environment</a:t>
            </a:r>
            <a:endParaRPr lang="en-US" altLang="en-US" sz="1800"/>
          </a:p>
          <a:p>
            <a:pPr lvl="1"/>
            <a:r>
              <a:rPr lang="en-US" altLang="en-US" sz="1575"/>
              <a:t>Objects, road width</a:t>
            </a:r>
            <a:endParaRPr lang="en-US" altLang="en-US" sz="1575"/>
          </a:p>
          <a:p>
            <a:pPr lvl="1"/>
            <a:endParaRPr lang="en-US" altLang="en-US" sz="1575"/>
          </a:p>
          <a:p>
            <a:pPr lvl="0"/>
            <a:r>
              <a:rPr lang="en-US" altLang="en-US" sz="1800"/>
              <a:t>Define partial ground truth for steering angle</a:t>
            </a:r>
            <a:endParaRPr lang="en-US" altLang="en-US" sz="1800"/>
          </a:p>
        </p:txBody>
      </p:sp>
      <p:pic>
        <p:nvPicPr>
          <p:cNvPr id="4" name="Picture 3" descr="neighbourhoodBirdsEyeView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079740" y="4387850"/>
            <a:ext cx="3788410" cy="2165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119063"/>
            <a:ext cx="10972800" cy="1143000"/>
          </a:xfrm>
        </p:spPr>
        <p:txBody>
          <a:bodyPr/>
          <a:p>
            <a:r>
              <a:rPr lang="en-US" altLang="en-US"/>
              <a:t>Design - DQN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09600" y="1182370"/>
            <a:ext cx="5469890" cy="5081905"/>
          </a:xfrm>
        </p:spPr>
        <p:txBody>
          <a:bodyPr/>
          <a:p>
            <a:pPr lvl="0"/>
            <a:r>
              <a:rPr lang="en-US" altLang="en-US" sz="2100"/>
              <a:t>Learning rate was very critical</a:t>
            </a:r>
            <a:endParaRPr lang="en-US" altLang="en-US" sz="2100"/>
          </a:p>
          <a:p>
            <a:pPr lvl="1"/>
            <a:r>
              <a:rPr lang="en-US" altLang="en-US" sz="1835"/>
              <a:t>High learning rate caused the agent to get stuck in a local max (reward)</a:t>
            </a:r>
            <a:endParaRPr lang="en-US" altLang="en-US" sz="1835"/>
          </a:p>
          <a:p>
            <a:pPr lvl="1"/>
            <a:endParaRPr lang="en-US" altLang="en-US" sz="1835"/>
          </a:p>
          <a:p>
            <a:pPr lvl="1"/>
            <a:r>
              <a:rPr lang="en-US" altLang="en-US" sz="1835"/>
              <a:t>Low learning rate was used but this made the training process very slow</a:t>
            </a:r>
            <a:endParaRPr lang="en-US" altLang="en-US" sz="1835"/>
          </a:p>
          <a:p>
            <a:pPr lvl="1"/>
            <a:endParaRPr lang="en-US" altLang="en-US" sz="1835"/>
          </a:p>
          <a:p>
            <a:pPr lvl="0"/>
            <a:r>
              <a:rPr lang="en-US" altLang="en-US" sz="2095"/>
              <a:t>Limited training time constrained the amount of hyper-parameter tuning possible.</a:t>
            </a:r>
            <a:endParaRPr lang="en-US" altLang="en-US" sz="2095"/>
          </a:p>
          <a:p>
            <a:pPr lvl="0"/>
            <a:endParaRPr lang="en-US" altLang="en-US" sz="2095"/>
          </a:p>
          <a:p>
            <a:pPr lvl="0"/>
            <a:r>
              <a:rPr lang="en-US" altLang="en-US" sz="2095"/>
              <a:t>Trained on Azure NV6 VM</a:t>
            </a:r>
            <a:endParaRPr lang="en-US" altLang="en-US" sz="2095"/>
          </a:p>
          <a:p>
            <a:pPr lvl="1"/>
            <a:r>
              <a:rPr lang="en-US" altLang="en-US" sz="1830"/>
              <a:t>1/2 Nvidia M60</a:t>
            </a:r>
            <a:endParaRPr lang="en-US" altLang="en-US" sz="1830"/>
          </a:p>
        </p:txBody>
      </p:sp>
      <p:pic>
        <p:nvPicPr>
          <p:cNvPr id="4" name="Picture 3" descr="DQNParams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98105" y="1845310"/>
            <a:ext cx="3537585" cy="3385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119063"/>
            <a:ext cx="10972800" cy="1143000"/>
          </a:xfrm>
        </p:spPr>
        <p:txBody>
          <a:bodyPr/>
          <a:p>
            <a:r>
              <a:rPr lang="en-US" altLang="en-US"/>
              <a:t>Results</a:t>
            </a:r>
            <a:endParaRPr lang="en-US" altLang="en-US"/>
          </a:p>
        </p:txBody>
      </p:sp>
      <p:pic>
        <p:nvPicPr>
          <p:cNvPr id="5" name="s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5010" t="6189" r="5004" b="1919"/>
          <a:stretch>
            <a:fillRect/>
          </a:stretch>
        </p:blipFill>
        <p:spPr>
          <a:xfrm>
            <a:off x="1517015" y="1402080"/>
            <a:ext cx="9158605" cy="526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false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119063"/>
            <a:ext cx="10972800" cy="1143000"/>
          </a:xfrm>
        </p:spPr>
        <p:txBody>
          <a:bodyPr/>
          <a:p>
            <a:r>
              <a:rPr lang="en-US" altLang="en-US"/>
              <a:t>Summary/ Future Work</a:t>
            </a:r>
            <a:endParaRPr lang="en-US" alt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09600" y="1393190"/>
            <a:ext cx="10972800" cy="4871085"/>
          </a:xfrm>
        </p:spPr>
        <p:txBody>
          <a:bodyPr/>
          <a:p>
            <a:pPr lvl="0"/>
            <a:r>
              <a:rPr lang="en-US" altLang="en-US" sz="2400"/>
              <a:t>Results can be be improved with longer training periods</a:t>
            </a:r>
            <a:endParaRPr lang="en-US" altLang="en-US" sz="2400"/>
          </a:p>
          <a:p>
            <a:pPr lvl="0"/>
            <a:endParaRPr lang="en-US" altLang="en-US" sz="2400"/>
          </a:p>
          <a:p>
            <a:pPr lvl="0"/>
            <a:r>
              <a:rPr lang="en-US" altLang="en-US" sz="2400"/>
              <a:t>Hyper parameter tuning should help increase the performance</a:t>
            </a:r>
            <a:endParaRPr lang="en-US" altLang="en-US" sz="2400"/>
          </a:p>
          <a:p>
            <a:pPr lvl="0"/>
            <a:endParaRPr lang="en-US" altLang="en-US" sz="2400"/>
          </a:p>
          <a:p>
            <a:pPr lvl="0"/>
            <a:r>
              <a:rPr lang="en-US" altLang="en-US" sz="2400"/>
              <a:t>Use different variants of the DQN to get better performance such as QRDQN</a:t>
            </a:r>
            <a:endParaRPr lang="en-US" altLang="en-US" sz="2400"/>
          </a:p>
          <a:p>
            <a:pPr lvl="0"/>
            <a:endParaRPr lang="en-US" altLang="en-US" sz="2400"/>
          </a:p>
          <a:p>
            <a:pPr lvl="0"/>
            <a:r>
              <a:rPr lang="en-US" altLang="en-US" sz="2400"/>
              <a:t>Look into methods such as learning by cheating</a:t>
            </a:r>
            <a:endParaRPr lang="en-US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09600" y="1033780"/>
            <a:ext cx="10972800" cy="4555490"/>
          </a:xfrm>
        </p:spPr>
        <p:txBody>
          <a:bodyPr/>
          <a:p>
            <a:r>
              <a:rPr lang="en-US" altLang="en-US"/>
              <a:t>Thank You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r>
              <a:rPr lang="en-US" altLang="en-US"/>
              <a:t>Questions</a:t>
            </a:r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</Words>
  <Application>WPS Presentation</Application>
  <PresentationFormat>宽屏</PresentationFormat>
  <Paragraphs>76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微软雅黑</vt:lpstr>
      <vt:lpstr>Arial Unicode MS</vt:lpstr>
      <vt:lpstr>SimSun</vt:lpstr>
      <vt:lpstr>Droid Sans Fallback</vt:lpstr>
      <vt:lpstr>Standard Symbols PS</vt:lpstr>
      <vt:lpstr>Times New Roman</vt:lpstr>
      <vt:lpstr>Default Design</vt:lpstr>
      <vt:lpstr>Reinforcement Learning in Airsim for Autonomous Driving</vt:lpstr>
      <vt:lpstr>Motivation</vt:lpstr>
      <vt:lpstr>Project Outline</vt:lpstr>
      <vt:lpstr>What is Airsim?</vt:lpstr>
      <vt:lpstr>Design</vt:lpstr>
      <vt:lpstr>Design - DQN</vt:lpstr>
      <vt:lpstr>Results</vt:lpstr>
      <vt:lpstr>Summary/ Future Work</vt:lpstr>
      <vt:lpstr>Thank You    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nachiket</dc:creator>
  <cp:lastModifiedBy>nachiket</cp:lastModifiedBy>
  <cp:revision>78</cp:revision>
  <dcterms:created xsi:type="dcterms:W3CDTF">2021-05-06T16:28:26Z</dcterms:created>
  <dcterms:modified xsi:type="dcterms:W3CDTF">2021-05-06T16:28:26Z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